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2" r:id="rId3"/>
    <p:sldId id="270" r:id="rId4"/>
    <p:sldId id="258" r:id="rId5"/>
    <p:sldId id="260" r:id="rId6"/>
    <p:sldId id="261" r:id="rId7"/>
    <p:sldId id="268" r:id="rId8"/>
    <p:sldId id="269" r:id="rId9"/>
    <p:sldId id="262" r:id="rId10"/>
    <p:sldId id="266" r:id="rId11"/>
    <p:sldId id="273" r:id="rId12"/>
    <p:sldId id="263" r:id="rId13"/>
    <p:sldId id="267" r:id="rId14"/>
    <p:sldId id="264" r:id="rId15"/>
    <p:sldId id="271" r:id="rId16"/>
    <p:sldId id="259" r:id="rId17"/>
    <p:sldId id="275" r:id="rId18"/>
    <p:sldId id="274" r:id="rId19"/>
    <p:sldId id="26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3" autoAdjust="0"/>
    <p:restoredTop sz="72046" autoAdjust="0"/>
  </p:normalViewPr>
  <p:slideViewPr>
    <p:cSldViewPr snapToGrid="0">
      <p:cViewPr varScale="1">
        <p:scale>
          <a:sx n="100" d="100"/>
          <a:sy n="100" d="100"/>
        </p:scale>
        <p:origin x="82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A194D5-D387-4839-B9F8-624F1812DEC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3CA2BC59-892E-4203-B36C-A502D8AAEEB8}">
      <dgm:prSet/>
      <dgm:spPr/>
      <dgm:t>
        <a:bodyPr/>
        <a:lstStyle/>
        <a:p>
          <a:r>
            <a:rPr lang="en-US"/>
            <a:t>Must be enjoyable</a:t>
          </a:r>
        </a:p>
      </dgm:t>
    </dgm:pt>
    <dgm:pt modelId="{87C38EA9-9FEF-4665-8B47-ECBEFFF40D17}" type="parTrans" cxnId="{D1E6A325-FDD9-4B1C-8274-2F53D936B9A0}">
      <dgm:prSet/>
      <dgm:spPr/>
      <dgm:t>
        <a:bodyPr/>
        <a:lstStyle/>
        <a:p>
          <a:endParaRPr lang="en-US"/>
        </a:p>
      </dgm:t>
    </dgm:pt>
    <dgm:pt modelId="{7F3B824E-EF55-494A-9CBD-EE505760F415}" type="sibTrans" cxnId="{D1E6A325-FDD9-4B1C-8274-2F53D936B9A0}">
      <dgm:prSet/>
      <dgm:spPr/>
      <dgm:t>
        <a:bodyPr/>
        <a:lstStyle/>
        <a:p>
          <a:endParaRPr lang="en-US"/>
        </a:p>
      </dgm:t>
    </dgm:pt>
    <dgm:pt modelId="{877B8017-66BC-4681-A1B9-8D3973A08C08}">
      <dgm:prSet/>
      <dgm:spPr/>
      <dgm:t>
        <a:bodyPr/>
        <a:lstStyle/>
        <a:p>
          <a:r>
            <a:rPr lang="en-US"/>
            <a:t>Doesn’t matter if you are “good” at it</a:t>
          </a:r>
        </a:p>
      </dgm:t>
    </dgm:pt>
    <dgm:pt modelId="{0BCAB2DB-C1E5-4FED-B6E5-ACF7443ED29C}" type="parTrans" cxnId="{EA433033-C83B-450F-B082-9C9A5EB7C367}">
      <dgm:prSet/>
      <dgm:spPr/>
      <dgm:t>
        <a:bodyPr/>
        <a:lstStyle/>
        <a:p>
          <a:endParaRPr lang="en-US"/>
        </a:p>
      </dgm:t>
    </dgm:pt>
    <dgm:pt modelId="{FC5649F2-907E-46FC-9C97-4F84C5B12207}" type="sibTrans" cxnId="{EA433033-C83B-450F-B082-9C9A5EB7C367}">
      <dgm:prSet/>
      <dgm:spPr/>
      <dgm:t>
        <a:bodyPr/>
        <a:lstStyle/>
        <a:p>
          <a:endParaRPr lang="en-US"/>
        </a:p>
      </dgm:t>
    </dgm:pt>
    <dgm:pt modelId="{B8013F6B-0BF6-424F-B2CE-1A6843E95197}">
      <dgm:prSet/>
      <dgm:spPr/>
      <dgm:t>
        <a:bodyPr/>
        <a:lstStyle/>
        <a:p>
          <a:r>
            <a:rPr lang="en-US"/>
            <a:t>Maybe your hobby chooses you</a:t>
          </a:r>
        </a:p>
      </dgm:t>
    </dgm:pt>
    <dgm:pt modelId="{BAE337BE-A093-47CA-8A0F-1D7BA1E40DAF}" type="parTrans" cxnId="{CC1AABAF-4B99-4288-B8B8-4D5177CEBBA6}">
      <dgm:prSet/>
      <dgm:spPr/>
      <dgm:t>
        <a:bodyPr/>
        <a:lstStyle/>
        <a:p>
          <a:endParaRPr lang="en-US"/>
        </a:p>
      </dgm:t>
    </dgm:pt>
    <dgm:pt modelId="{9C9D1639-D93E-4078-BECC-DE1A7E9D01D9}" type="sibTrans" cxnId="{CC1AABAF-4B99-4288-B8B8-4D5177CEBBA6}">
      <dgm:prSet/>
      <dgm:spPr/>
      <dgm:t>
        <a:bodyPr/>
        <a:lstStyle/>
        <a:p>
          <a:endParaRPr lang="en-US"/>
        </a:p>
      </dgm:t>
    </dgm:pt>
    <dgm:pt modelId="{5F5E3C83-C892-4C29-8073-FB63C7B7E61B}" type="pres">
      <dgm:prSet presAssocID="{DEA194D5-D387-4839-B9F8-624F1812DEC6}" presName="root" presStyleCnt="0">
        <dgm:presLayoutVars>
          <dgm:dir/>
          <dgm:resizeHandles val="exact"/>
        </dgm:presLayoutVars>
      </dgm:prSet>
      <dgm:spPr/>
    </dgm:pt>
    <dgm:pt modelId="{85345907-71BC-43F5-8CFE-D66CB4BD7E0A}" type="pres">
      <dgm:prSet presAssocID="{3CA2BC59-892E-4203-B36C-A502D8AAEEB8}" presName="compNode" presStyleCnt="0"/>
      <dgm:spPr/>
    </dgm:pt>
    <dgm:pt modelId="{7B998D29-C730-4833-9D45-F5FE0FC0BCFE}" type="pres">
      <dgm:prSet presAssocID="{3CA2BC59-892E-4203-B36C-A502D8AAEEB8}" presName="bgRect" presStyleLbl="bgShp" presStyleIdx="0" presStyleCnt="3"/>
      <dgm:spPr/>
    </dgm:pt>
    <dgm:pt modelId="{7A541FF0-FF8B-40AB-9560-45A8E8E9236C}" type="pres">
      <dgm:prSet presAssocID="{3CA2BC59-892E-4203-B36C-A502D8AAEEB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21B3EFF1-0226-45A1-BCFC-E0635A1C8135}" type="pres">
      <dgm:prSet presAssocID="{3CA2BC59-892E-4203-B36C-A502D8AAEEB8}" presName="spaceRect" presStyleCnt="0"/>
      <dgm:spPr/>
    </dgm:pt>
    <dgm:pt modelId="{4B25EC3C-D1A8-4C4B-AEAD-EA85470598B3}" type="pres">
      <dgm:prSet presAssocID="{3CA2BC59-892E-4203-B36C-A502D8AAEEB8}" presName="parTx" presStyleLbl="revTx" presStyleIdx="0" presStyleCnt="3">
        <dgm:presLayoutVars>
          <dgm:chMax val="0"/>
          <dgm:chPref val="0"/>
        </dgm:presLayoutVars>
      </dgm:prSet>
      <dgm:spPr/>
    </dgm:pt>
    <dgm:pt modelId="{154BE067-B070-400E-B360-16EC49105FFB}" type="pres">
      <dgm:prSet presAssocID="{7F3B824E-EF55-494A-9CBD-EE505760F415}" presName="sibTrans" presStyleCnt="0"/>
      <dgm:spPr/>
    </dgm:pt>
    <dgm:pt modelId="{C6539A62-DED2-40A7-B411-26BFFF56B349}" type="pres">
      <dgm:prSet presAssocID="{877B8017-66BC-4681-A1B9-8D3973A08C08}" presName="compNode" presStyleCnt="0"/>
      <dgm:spPr/>
    </dgm:pt>
    <dgm:pt modelId="{09CD8BB3-F1C0-4618-9DD3-8040FB083281}" type="pres">
      <dgm:prSet presAssocID="{877B8017-66BC-4681-A1B9-8D3973A08C08}" presName="bgRect" presStyleLbl="bgShp" presStyleIdx="1" presStyleCnt="3"/>
      <dgm:spPr/>
    </dgm:pt>
    <dgm:pt modelId="{AD4DF91A-A52C-41C3-9F67-03A51C0BD00D}" type="pres">
      <dgm:prSet presAssocID="{877B8017-66BC-4681-A1B9-8D3973A08C0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rritant"/>
        </a:ext>
      </dgm:extLst>
    </dgm:pt>
    <dgm:pt modelId="{197C3284-15B8-4A6C-B068-2CFB1008FDB7}" type="pres">
      <dgm:prSet presAssocID="{877B8017-66BC-4681-A1B9-8D3973A08C08}" presName="spaceRect" presStyleCnt="0"/>
      <dgm:spPr/>
    </dgm:pt>
    <dgm:pt modelId="{049CD029-AA24-4049-BCAC-9F862E6509D9}" type="pres">
      <dgm:prSet presAssocID="{877B8017-66BC-4681-A1B9-8D3973A08C08}" presName="parTx" presStyleLbl="revTx" presStyleIdx="1" presStyleCnt="3">
        <dgm:presLayoutVars>
          <dgm:chMax val="0"/>
          <dgm:chPref val="0"/>
        </dgm:presLayoutVars>
      </dgm:prSet>
      <dgm:spPr/>
    </dgm:pt>
    <dgm:pt modelId="{19E75FD2-0C17-4F56-B3A6-FC8A17E4D3A9}" type="pres">
      <dgm:prSet presAssocID="{FC5649F2-907E-46FC-9C97-4F84C5B12207}" presName="sibTrans" presStyleCnt="0"/>
      <dgm:spPr/>
    </dgm:pt>
    <dgm:pt modelId="{356F6F45-F000-494E-803D-D8DB06C8B429}" type="pres">
      <dgm:prSet presAssocID="{B8013F6B-0BF6-424F-B2CE-1A6843E95197}" presName="compNode" presStyleCnt="0"/>
      <dgm:spPr/>
    </dgm:pt>
    <dgm:pt modelId="{BCCFE7A0-8D02-452C-A3A5-FDE1D2018B5A}" type="pres">
      <dgm:prSet presAssocID="{B8013F6B-0BF6-424F-B2CE-1A6843E95197}" presName="bgRect" presStyleLbl="bgShp" presStyleIdx="2" presStyleCnt="3"/>
      <dgm:spPr/>
    </dgm:pt>
    <dgm:pt modelId="{066EC703-F1EF-40E9-A00C-72E85A4BE059}" type="pres">
      <dgm:prSet presAssocID="{B8013F6B-0BF6-424F-B2CE-1A6843E9519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07EF8364-17D8-4176-878B-2C5000338DC1}" type="pres">
      <dgm:prSet presAssocID="{B8013F6B-0BF6-424F-B2CE-1A6843E95197}" presName="spaceRect" presStyleCnt="0"/>
      <dgm:spPr/>
    </dgm:pt>
    <dgm:pt modelId="{0FB12779-B7EF-4FF3-823C-EFD1C20D7199}" type="pres">
      <dgm:prSet presAssocID="{B8013F6B-0BF6-424F-B2CE-1A6843E9519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9274B09-873A-47FF-BF0B-65983CB99B28}" type="presOf" srcId="{3CA2BC59-892E-4203-B36C-A502D8AAEEB8}" destId="{4B25EC3C-D1A8-4C4B-AEAD-EA85470598B3}" srcOrd="0" destOrd="0" presId="urn:microsoft.com/office/officeart/2018/2/layout/IconVerticalSolidList"/>
    <dgm:cxn modelId="{D1E6A325-FDD9-4B1C-8274-2F53D936B9A0}" srcId="{DEA194D5-D387-4839-B9F8-624F1812DEC6}" destId="{3CA2BC59-892E-4203-B36C-A502D8AAEEB8}" srcOrd="0" destOrd="0" parTransId="{87C38EA9-9FEF-4665-8B47-ECBEFFF40D17}" sibTransId="{7F3B824E-EF55-494A-9CBD-EE505760F415}"/>
    <dgm:cxn modelId="{EA433033-C83B-450F-B082-9C9A5EB7C367}" srcId="{DEA194D5-D387-4839-B9F8-624F1812DEC6}" destId="{877B8017-66BC-4681-A1B9-8D3973A08C08}" srcOrd="1" destOrd="0" parTransId="{0BCAB2DB-C1E5-4FED-B6E5-ACF7443ED29C}" sibTransId="{FC5649F2-907E-46FC-9C97-4F84C5B12207}"/>
    <dgm:cxn modelId="{3202DB91-D2FD-49E4-909D-7310A0EB578C}" type="presOf" srcId="{DEA194D5-D387-4839-B9F8-624F1812DEC6}" destId="{5F5E3C83-C892-4C29-8073-FB63C7B7E61B}" srcOrd="0" destOrd="0" presId="urn:microsoft.com/office/officeart/2018/2/layout/IconVerticalSolidList"/>
    <dgm:cxn modelId="{CC1AABAF-4B99-4288-B8B8-4D5177CEBBA6}" srcId="{DEA194D5-D387-4839-B9F8-624F1812DEC6}" destId="{B8013F6B-0BF6-424F-B2CE-1A6843E95197}" srcOrd="2" destOrd="0" parTransId="{BAE337BE-A093-47CA-8A0F-1D7BA1E40DAF}" sibTransId="{9C9D1639-D93E-4078-BECC-DE1A7E9D01D9}"/>
    <dgm:cxn modelId="{6CEE9EB8-E174-4143-AE96-8501F87C085C}" type="presOf" srcId="{877B8017-66BC-4681-A1B9-8D3973A08C08}" destId="{049CD029-AA24-4049-BCAC-9F862E6509D9}" srcOrd="0" destOrd="0" presId="urn:microsoft.com/office/officeart/2018/2/layout/IconVerticalSolidList"/>
    <dgm:cxn modelId="{7CB896F8-3289-452E-9C96-65EB6B6EE4AF}" type="presOf" srcId="{B8013F6B-0BF6-424F-B2CE-1A6843E95197}" destId="{0FB12779-B7EF-4FF3-823C-EFD1C20D7199}" srcOrd="0" destOrd="0" presId="urn:microsoft.com/office/officeart/2018/2/layout/IconVerticalSolidList"/>
    <dgm:cxn modelId="{D2B6879C-8940-4298-B851-C65652BE06D2}" type="presParOf" srcId="{5F5E3C83-C892-4C29-8073-FB63C7B7E61B}" destId="{85345907-71BC-43F5-8CFE-D66CB4BD7E0A}" srcOrd="0" destOrd="0" presId="urn:microsoft.com/office/officeart/2018/2/layout/IconVerticalSolidList"/>
    <dgm:cxn modelId="{CF46CBC4-3EF0-42D4-802D-63A1145DAB5A}" type="presParOf" srcId="{85345907-71BC-43F5-8CFE-D66CB4BD7E0A}" destId="{7B998D29-C730-4833-9D45-F5FE0FC0BCFE}" srcOrd="0" destOrd="0" presId="urn:microsoft.com/office/officeart/2018/2/layout/IconVerticalSolidList"/>
    <dgm:cxn modelId="{1865CF55-E78C-4A01-A442-CEA1843AD1D6}" type="presParOf" srcId="{85345907-71BC-43F5-8CFE-D66CB4BD7E0A}" destId="{7A541FF0-FF8B-40AB-9560-45A8E8E9236C}" srcOrd="1" destOrd="0" presId="urn:microsoft.com/office/officeart/2018/2/layout/IconVerticalSolidList"/>
    <dgm:cxn modelId="{66BEA40E-F3BA-411D-820B-AABF25FD9CE1}" type="presParOf" srcId="{85345907-71BC-43F5-8CFE-D66CB4BD7E0A}" destId="{21B3EFF1-0226-45A1-BCFC-E0635A1C8135}" srcOrd="2" destOrd="0" presId="urn:microsoft.com/office/officeart/2018/2/layout/IconVerticalSolidList"/>
    <dgm:cxn modelId="{7B2589CC-FE6E-417D-B566-0F5E52122DF9}" type="presParOf" srcId="{85345907-71BC-43F5-8CFE-D66CB4BD7E0A}" destId="{4B25EC3C-D1A8-4C4B-AEAD-EA85470598B3}" srcOrd="3" destOrd="0" presId="urn:microsoft.com/office/officeart/2018/2/layout/IconVerticalSolidList"/>
    <dgm:cxn modelId="{C38EDC8E-0D20-4506-9B7F-745E632E2489}" type="presParOf" srcId="{5F5E3C83-C892-4C29-8073-FB63C7B7E61B}" destId="{154BE067-B070-400E-B360-16EC49105FFB}" srcOrd="1" destOrd="0" presId="urn:microsoft.com/office/officeart/2018/2/layout/IconVerticalSolidList"/>
    <dgm:cxn modelId="{CF110E4D-5181-41FE-946E-D1F733D5D52A}" type="presParOf" srcId="{5F5E3C83-C892-4C29-8073-FB63C7B7E61B}" destId="{C6539A62-DED2-40A7-B411-26BFFF56B349}" srcOrd="2" destOrd="0" presId="urn:microsoft.com/office/officeart/2018/2/layout/IconVerticalSolidList"/>
    <dgm:cxn modelId="{6148268B-7D37-45FE-85A2-667FC478FC4A}" type="presParOf" srcId="{C6539A62-DED2-40A7-B411-26BFFF56B349}" destId="{09CD8BB3-F1C0-4618-9DD3-8040FB083281}" srcOrd="0" destOrd="0" presId="urn:microsoft.com/office/officeart/2018/2/layout/IconVerticalSolidList"/>
    <dgm:cxn modelId="{DEE553A2-5D25-4994-8397-A1357FBD8E22}" type="presParOf" srcId="{C6539A62-DED2-40A7-B411-26BFFF56B349}" destId="{AD4DF91A-A52C-41C3-9F67-03A51C0BD00D}" srcOrd="1" destOrd="0" presId="urn:microsoft.com/office/officeart/2018/2/layout/IconVerticalSolidList"/>
    <dgm:cxn modelId="{86FC2D66-AC74-49B1-AB5D-5845C6635145}" type="presParOf" srcId="{C6539A62-DED2-40A7-B411-26BFFF56B349}" destId="{197C3284-15B8-4A6C-B068-2CFB1008FDB7}" srcOrd="2" destOrd="0" presId="urn:microsoft.com/office/officeart/2018/2/layout/IconVerticalSolidList"/>
    <dgm:cxn modelId="{145AADF4-A589-4C11-8ABE-25D529F4D0C2}" type="presParOf" srcId="{C6539A62-DED2-40A7-B411-26BFFF56B349}" destId="{049CD029-AA24-4049-BCAC-9F862E6509D9}" srcOrd="3" destOrd="0" presId="urn:microsoft.com/office/officeart/2018/2/layout/IconVerticalSolidList"/>
    <dgm:cxn modelId="{AE8AA36B-D78A-42B0-B924-B79A68D78914}" type="presParOf" srcId="{5F5E3C83-C892-4C29-8073-FB63C7B7E61B}" destId="{19E75FD2-0C17-4F56-B3A6-FC8A17E4D3A9}" srcOrd="3" destOrd="0" presId="urn:microsoft.com/office/officeart/2018/2/layout/IconVerticalSolidList"/>
    <dgm:cxn modelId="{9357C9A8-899D-4A66-9CF8-995CFA5755CE}" type="presParOf" srcId="{5F5E3C83-C892-4C29-8073-FB63C7B7E61B}" destId="{356F6F45-F000-494E-803D-D8DB06C8B429}" srcOrd="4" destOrd="0" presId="urn:microsoft.com/office/officeart/2018/2/layout/IconVerticalSolidList"/>
    <dgm:cxn modelId="{47C99A65-721B-4A64-A1C2-908BD4957893}" type="presParOf" srcId="{356F6F45-F000-494E-803D-D8DB06C8B429}" destId="{BCCFE7A0-8D02-452C-A3A5-FDE1D2018B5A}" srcOrd="0" destOrd="0" presId="urn:microsoft.com/office/officeart/2018/2/layout/IconVerticalSolidList"/>
    <dgm:cxn modelId="{B15DE589-EBEB-427C-9F8E-D48E214B717F}" type="presParOf" srcId="{356F6F45-F000-494E-803D-D8DB06C8B429}" destId="{066EC703-F1EF-40E9-A00C-72E85A4BE059}" srcOrd="1" destOrd="0" presId="urn:microsoft.com/office/officeart/2018/2/layout/IconVerticalSolidList"/>
    <dgm:cxn modelId="{C8C8DA5A-A7DC-49A9-9E72-62479FE6B98C}" type="presParOf" srcId="{356F6F45-F000-494E-803D-D8DB06C8B429}" destId="{07EF8364-17D8-4176-878B-2C5000338DC1}" srcOrd="2" destOrd="0" presId="urn:microsoft.com/office/officeart/2018/2/layout/IconVerticalSolidList"/>
    <dgm:cxn modelId="{8ACF0750-54E9-4133-819A-187F8C6B91F9}" type="presParOf" srcId="{356F6F45-F000-494E-803D-D8DB06C8B429}" destId="{0FB12779-B7EF-4FF3-823C-EFD1C20D719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998D29-C730-4833-9D45-F5FE0FC0BCFE}">
      <dsp:nvSpPr>
        <dsp:cNvPr id="0" name=""/>
        <dsp:cNvSpPr/>
      </dsp:nvSpPr>
      <dsp:spPr>
        <a:xfrm>
          <a:off x="0" y="576"/>
          <a:ext cx="5744684" cy="13500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541FF0-FF8B-40AB-9560-45A8E8E9236C}">
      <dsp:nvSpPr>
        <dsp:cNvPr id="0" name=""/>
        <dsp:cNvSpPr/>
      </dsp:nvSpPr>
      <dsp:spPr>
        <a:xfrm>
          <a:off x="408385" y="304334"/>
          <a:ext cx="742519" cy="7425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5EC3C-D1A8-4C4B-AEAD-EA85470598B3}">
      <dsp:nvSpPr>
        <dsp:cNvPr id="0" name=""/>
        <dsp:cNvSpPr/>
      </dsp:nvSpPr>
      <dsp:spPr>
        <a:xfrm>
          <a:off x="1559290" y="576"/>
          <a:ext cx="4185394" cy="135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9" tIns="142879" rIns="142879" bIns="14287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Must be enjoyable</a:t>
          </a:r>
        </a:p>
      </dsp:txBody>
      <dsp:txXfrm>
        <a:off x="1559290" y="576"/>
        <a:ext cx="4185394" cy="1350034"/>
      </dsp:txXfrm>
    </dsp:sp>
    <dsp:sp modelId="{09CD8BB3-F1C0-4618-9DD3-8040FB083281}">
      <dsp:nvSpPr>
        <dsp:cNvPr id="0" name=""/>
        <dsp:cNvSpPr/>
      </dsp:nvSpPr>
      <dsp:spPr>
        <a:xfrm>
          <a:off x="0" y="1688120"/>
          <a:ext cx="5744684" cy="13500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4DF91A-A52C-41C3-9F67-03A51C0BD00D}">
      <dsp:nvSpPr>
        <dsp:cNvPr id="0" name=""/>
        <dsp:cNvSpPr/>
      </dsp:nvSpPr>
      <dsp:spPr>
        <a:xfrm>
          <a:off x="408385" y="1991878"/>
          <a:ext cx="742519" cy="74251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9CD029-AA24-4049-BCAC-9F862E6509D9}">
      <dsp:nvSpPr>
        <dsp:cNvPr id="0" name=""/>
        <dsp:cNvSpPr/>
      </dsp:nvSpPr>
      <dsp:spPr>
        <a:xfrm>
          <a:off x="1559290" y="1688120"/>
          <a:ext cx="4185394" cy="135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9" tIns="142879" rIns="142879" bIns="14287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Doesn’t matter if you are “good” at it</a:t>
          </a:r>
        </a:p>
      </dsp:txBody>
      <dsp:txXfrm>
        <a:off x="1559290" y="1688120"/>
        <a:ext cx="4185394" cy="1350034"/>
      </dsp:txXfrm>
    </dsp:sp>
    <dsp:sp modelId="{BCCFE7A0-8D02-452C-A3A5-FDE1D2018B5A}">
      <dsp:nvSpPr>
        <dsp:cNvPr id="0" name=""/>
        <dsp:cNvSpPr/>
      </dsp:nvSpPr>
      <dsp:spPr>
        <a:xfrm>
          <a:off x="0" y="3375664"/>
          <a:ext cx="5744684" cy="13500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6EC703-F1EF-40E9-A00C-72E85A4BE059}">
      <dsp:nvSpPr>
        <dsp:cNvPr id="0" name=""/>
        <dsp:cNvSpPr/>
      </dsp:nvSpPr>
      <dsp:spPr>
        <a:xfrm>
          <a:off x="408385" y="3679422"/>
          <a:ext cx="742519" cy="74251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B12779-B7EF-4FF3-823C-EFD1C20D7199}">
      <dsp:nvSpPr>
        <dsp:cNvPr id="0" name=""/>
        <dsp:cNvSpPr/>
      </dsp:nvSpPr>
      <dsp:spPr>
        <a:xfrm>
          <a:off x="1559290" y="3375664"/>
          <a:ext cx="4185394" cy="13500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879" tIns="142879" rIns="142879" bIns="142879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Maybe your hobby chooses you</a:t>
          </a:r>
        </a:p>
      </dsp:txBody>
      <dsp:txXfrm>
        <a:off x="1559290" y="3375664"/>
        <a:ext cx="4185394" cy="1350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jpeg>
</file>

<file path=ppt/media/image2.jpeg>
</file>

<file path=ppt/media/image20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663812-1A97-4371-BA66-A242AD34B0F6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FCFD8C-3D0E-49E1-841E-2123DD12E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613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oopwhoop.com/entertainment/famous-people-with-strange-hobbies-obsessions/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2863117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6347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Joe Brinkman: wood working business with wife.</a:t>
            </a:r>
          </a:p>
          <a:p>
            <a:endParaRPr lang="en-US" dirty="0"/>
          </a:p>
          <a:p>
            <a:r>
              <a:rPr lang="en-US" dirty="0"/>
              <a:t>My twitch stream. Not really a ton of money, but there are some offsets.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620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Yep, that Warren Buffet… not Jimmy</a:t>
            </a:r>
          </a:p>
          <a:p>
            <a:endParaRPr lang="en-US" dirty="0"/>
          </a:p>
          <a:p>
            <a:r>
              <a:rPr lang="en-US" dirty="0"/>
              <a:t>Gates reads about 50 books a year.</a:t>
            </a:r>
          </a:p>
          <a:p>
            <a:endParaRPr lang="en-US" dirty="0"/>
          </a:p>
          <a:p>
            <a:pPr algn="l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Here are some notable people with unexpected hobbies: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Elon Musk - He is known for his work with Tesla and SpaceX, but he is also a fan of playing video games, especially first-person shooters.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Mariah Carey - The famous singer is a well-known fan of butterfly collecting and has a large collection of butterfly-related items.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Barack Obama - The former President of the United States is an avid basketball player and enjoys playing pickup games when he has time.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Gordon Ramsay - The celebrity chef is known for his love of fast cars and racing. He is a frequent visitor to the racetrack and enjoys driving high-performance sports cars.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Mike Tyson - The former heavyweight champion of the world has a passion for pigeon racing and has been breeding racing pigeons for over 20 years.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Hilary Swank - The two-time Academy Award-winning actress is an avid pilot and holds a private pilot's license.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George W. Bush - The former President of the United States is a talented painter and has been honing his skills since he left office.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Julia Roberts - The famous actress is a fan of using a metal detector to search for treasure and has been spotted using one on the beach during her vacations.</a:t>
            </a:r>
          </a:p>
          <a:p>
            <a:pPr algn="l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These are just a few examples of famous people with unexpected hobbies. It's always interesting to learn that even the most successful and well-known individuals have passions and interests outside of their public personas.</a:t>
            </a:r>
          </a:p>
          <a:p>
            <a:pPr algn="l"/>
            <a:r>
              <a:rPr lang="en-US">
                <a:hlinkClick r:id="rId3"/>
              </a:rPr>
              <a:t>12 Famous People With The Strangest Hobbies &amp; Obsessions (scoopwhoop.com)</a:t>
            </a:r>
            <a:endParaRPr lang="en-US" b="0" i="0">
              <a:solidFill>
                <a:srgbClr val="374151"/>
              </a:solidFill>
              <a:effectLst/>
              <a:latin typeface="Söhne"/>
            </a:endParaRPr>
          </a:p>
          <a:p>
            <a:pPr algn="l"/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63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Include pictures of the Blu-clear briefcase</a:t>
            </a:r>
          </a:p>
          <a:p>
            <a:r>
              <a:rPr lang="en-US" dirty="0"/>
              <a:t>Mr. Big Head</a:t>
            </a:r>
          </a:p>
          <a:p>
            <a:r>
              <a:rPr lang="en-US" dirty="0"/>
              <a:t>Screen Shot of Stream</a:t>
            </a:r>
          </a:p>
          <a:p>
            <a:r>
              <a:rPr lang="en-US" dirty="0"/>
              <a:t>The jacket is for creativity.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Most of the time I make this part small, as I am not the focus.  Need you to know more about me, so you know where I am coming from.</a:t>
            </a:r>
          </a:p>
          <a:p>
            <a:pPr marL="171450" indent="-171450">
              <a:buFontTx/>
              <a:buChar char="-"/>
            </a:pPr>
            <a:r>
              <a:rPr lang="en-US" dirty="0"/>
              <a:t>More then a loud jacket and a funny set of glasses.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Magic</a:t>
            </a:r>
          </a:p>
          <a:p>
            <a:pPr marL="171450" indent="-171450">
              <a:buFontTx/>
              <a:buChar char="-"/>
            </a:pPr>
            <a:r>
              <a:rPr lang="en-US" dirty="0"/>
              <a:t>Saxophone</a:t>
            </a:r>
          </a:p>
          <a:p>
            <a:pPr marL="171450" indent="-171450">
              <a:buFontTx/>
              <a:buChar char="-"/>
            </a:pPr>
            <a:r>
              <a:rPr lang="en-US" dirty="0"/>
              <a:t>Destination imagination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Career Day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42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 know you are her to know the answer to this</a:t>
            </a:r>
          </a:p>
          <a:p>
            <a:pPr marL="171450" indent="-171450">
              <a:buFontTx/>
              <a:buChar char="-"/>
            </a:pPr>
            <a:r>
              <a:rPr lang="en-US" dirty="0"/>
              <a:t>Ask any one have an idea or two before I throw out my take?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My takes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Planning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Makes you have faster to dev cycles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Unless you plan on using an alternate air supply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Do you even need to be underwater?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Definitely a plan is needed and logistics worked out.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How many skills are you </a:t>
            </a:r>
            <a:r>
              <a:rPr lang="en-US" dirty="0" err="1"/>
              <a:t>gonna</a:t>
            </a:r>
            <a:r>
              <a:rPr lang="en-US" dirty="0"/>
              <a:t> need to learn to make this happen?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Are you </a:t>
            </a:r>
            <a:r>
              <a:rPr lang="en-US" dirty="0" err="1"/>
              <a:t>gonna</a:t>
            </a:r>
            <a:r>
              <a:rPr lang="en-US" dirty="0"/>
              <a:t> need help?</a:t>
            </a:r>
          </a:p>
          <a:p>
            <a:pPr marL="628650" lvl="1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640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more than our jobs.  </a:t>
            </a:r>
          </a:p>
          <a:p>
            <a:r>
              <a:rPr lang="en-US" dirty="0"/>
              <a:t>Depending on the profession and the area that you live in, it can be a really small world.</a:t>
            </a:r>
          </a:p>
          <a:p>
            <a:endParaRPr lang="en-US" dirty="0"/>
          </a:p>
          <a:p>
            <a:r>
              <a:rPr lang="en-US" dirty="0"/>
              <a:t>Ever feel trapped, like in a bubble?</a:t>
            </a:r>
          </a:p>
          <a:p>
            <a:endParaRPr lang="en-US" dirty="0"/>
          </a:p>
          <a:p>
            <a:r>
              <a:rPr lang="en-US" dirty="0"/>
              <a:t>You hobby could be the pin to pop that bubble.</a:t>
            </a:r>
          </a:p>
          <a:p>
            <a:r>
              <a:rPr lang="en-US" dirty="0"/>
              <a:t>How many people do you know that do the same hobby you do?</a:t>
            </a:r>
          </a:p>
          <a:p>
            <a:r>
              <a:rPr lang="en-US" dirty="0"/>
              <a:t>Pretty sure there is a group of people wherever you are that have regular get togethers.  Go hang out with them….</a:t>
            </a:r>
          </a:p>
          <a:p>
            <a:r>
              <a:rPr lang="en-US" dirty="0"/>
              <a:t>What you mean you don’t have “time”.  -&gt; tell the priority story.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1961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these help you get out of your mind for a bit.</a:t>
            </a:r>
          </a:p>
          <a:p>
            <a:endParaRPr lang="en-US" dirty="0"/>
          </a:p>
          <a:p>
            <a:r>
              <a:rPr lang="en-US" dirty="0"/>
              <a:t>Think about golfing.  Tell the golf story</a:t>
            </a:r>
          </a:p>
          <a:p>
            <a:r>
              <a:rPr lang="en-US" dirty="0"/>
              <a:t>Think about puzzle building and tell the story about the Improving breakroom</a:t>
            </a:r>
          </a:p>
          <a:p>
            <a:endParaRPr lang="en-US" dirty="0"/>
          </a:p>
          <a:p>
            <a:r>
              <a:rPr lang="en-US" dirty="0"/>
              <a:t>Lowers blood pressure</a:t>
            </a:r>
          </a:p>
          <a:p>
            <a:r>
              <a:rPr lang="en-US" dirty="0"/>
              <a:t>Give you a moment to “Find yourself”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72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one is telling you what you “have” to-do.</a:t>
            </a:r>
          </a:p>
          <a:p>
            <a:endParaRPr lang="en-US" dirty="0"/>
          </a:p>
          <a:p>
            <a:r>
              <a:rPr lang="en-US" dirty="0"/>
              <a:t>That can be both stifling and liberating at the same time.</a:t>
            </a:r>
          </a:p>
          <a:p>
            <a:endParaRPr lang="en-US" dirty="0"/>
          </a:p>
          <a:p>
            <a:r>
              <a:rPr lang="en-US" dirty="0"/>
              <a:t>Let’s you explore possibilities of what you might want to do</a:t>
            </a:r>
          </a:p>
          <a:p>
            <a:endParaRPr lang="en-US" dirty="0"/>
          </a:p>
          <a:p>
            <a:r>
              <a:rPr lang="en-US" dirty="0"/>
              <a:t>Maybe even lead to a HOBBY!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236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Association of Enjoyable Leisure Activities With Psychological and Physical Well-Being - PMC (nih.gov)</a:t>
            </a:r>
            <a:endParaRPr lang="en-US" dirty="0"/>
          </a:p>
          <a:p>
            <a:endParaRPr lang="en-US" dirty="0"/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PEAT = Pittsburgh Enjoyable Activities Index;</a:t>
            </a:r>
          </a:p>
          <a:p>
            <a:endParaRPr lang="en-US" b="0" i="0" dirty="0">
              <a:solidFill>
                <a:srgbClr val="333333"/>
              </a:solidFill>
              <a:effectLst/>
              <a:latin typeface="Cambria" panose="02040503050406030204" pitchFamily="18" charset="0"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BMI, Waist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Circumfrence</a:t>
            </a:r>
            <a:r>
              <a:rPr lang="en-US" b="0" i="0" dirty="0">
                <a:solidFill>
                  <a:srgbClr val="333333"/>
                </a:solidFill>
                <a:effectLst/>
                <a:latin typeface="Cambria" panose="02040503050406030204" pitchFamily="18" charset="0"/>
              </a:rPr>
              <a:t>, Systolic/Diastolic blood pressure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61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term I heard the other day “Career Cushioning”</a:t>
            </a:r>
          </a:p>
          <a:p>
            <a:endParaRPr lang="en-US" dirty="0"/>
          </a:p>
          <a:p>
            <a:r>
              <a:rPr lang="en-US" dirty="0"/>
              <a:t>Tell the docker story</a:t>
            </a:r>
          </a:p>
          <a:p>
            <a:endParaRPr lang="en-US" dirty="0"/>
          </a:p>
          <a:p>
            <a:r>
              <a:rPr lang="en-US" dirty="0"/>
              <a:t>No one will pay for you to learn more than the basics</a:t>
            </a:r>
          </a:p>
          <a:p>
            <a:endParaRPr lang="en-US" dirty="0"/>
          </a:p>
          <a:p>
            <a:r>
              <a:rPr lang="en-US" dirty="0"/>
              <a:t>Show a perspective employer that you have a passion for something a drive.  Not just doing what you are told to do.</a:t>
            </a:r>
          </a:p>
          <a:p>
            <a:endParaRPr lang="en-US" dirty="0"/>
          </a:p>
          <a:p>
            <a:r>
              <a:rPr lang="en-US" dirty="0"/>
              <a:t>Will help your self-reliance!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236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my favorite songs.</a:t>
            </a:r>
          </a:p>
          <a:p>
            <a:endParaRPr lang="en-US" dirty="0"/>
          </a:p>
          <a:p>
            <a:r>
              <a:rPr lang="en-US" dirty="0"/>
              <a:t>First part…. </a:t>
            </a:r>
          </a:p>
          <a:p>
            <a:pPr marL="171450" indent="-171450">
              <a:buFontTx/>
              <a:buChar char="-"/>
            </a:pPr>
            <a:r>
              <a:rPr lang="en-US" dirty="0"/>
              <a:t>Perfectly fine: Good enough is good enough</a:t>
            </a:r>
          </a:p>
          <a:p>
            <a:pPr marL="171450" indent="-171450">
              <a:buFontTx/>
              <a:buChar char="-"/>
            </a:pPr>
            <a:r>
              <a:rPr lang="en-US" dirty="0"/>
              <a:t>Meets the requirements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Which is how I currently play this song…</a:t>
            </a:r>
          </a:p>
          <a:p>
            <a:pPr marL="0" indent="0">
              <a:buFontTx/>
              <a:buNone/>
            </a:pPr>
            <a:r>
              <a:rPr lang="en-US" dirty="0"/>
              <a:t>Second part…</a:t>
            </a:r>
          </a:p>
          <a:p>
            <a:pPr marL="171450" indent="-171450">
              <a:buFontTx/>
              <a:buChar char="-"/>
            </a:pPr>
            <a:r>
              <a:rPr lang="en-US" dirty="0"/>
              <a:t>Provides more value</a:t>
            </a:r>
          </a:p>
          <a:p>
            <a:pPr marL="171450" indent="-171450">
              <a:buFontTx/>
              <a:buChar char="-"/>
            </a:pPr>
            <a:r>
              <a:rPr lang="en-US" dirty="0"/>
              <a:t>Over delivers, </a:t>
            </a:r>
            <a:r>
              <a:rPr lang="en-US" dirty="0" err="1"/>
              <a:t>ie</a:t>
            </a:r>
            <a:r>
              <a:rPr lang="en-US" dirty="0"/>
              <a:t>. Build trust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 wife was reminding me where the bedroom was…. ;)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FCFD8C-3D0E-49E1-841E-2123DD12EF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042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A8125-47D8-8641-BEB1-B182F5AC7F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2A430F-6659-542F-18B1-16996C415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E49BD-85B2-A93E-60D1-BBBC59113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F9230-F0E8-1560-56C4-3A828EC7C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9EC4B-9EA5-A409-717C-8712DD654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69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AA3F1-C324-0D6E-90A8-30B0537AC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5A363-DCDC-3F59-7EA2-83DE03D0B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ADE2D-6CD5-5AB0-B509-C84849C69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6199A-B1E1-4C95-D97B-9862119F2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B526F-B43D-E03E-9154-AA432CFDE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64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935023-C08A-014C-48E5-E21964B1DD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C135B-3407-88E9-5512-9DEA015D38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1DFEC-2C8A-0266-A46C-7584FBC34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3635B-9FA9-535D-15C8-11F3FD82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6A1AB-71C4-8D07-3A73-F99FE6E7E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04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2512-E5F8-A96D-6DF0-F93761ADD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EDC1E-00B5-D8F7-58DE-258D9AA08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3C94E-8648-FEFB-3F7F-06C133CD6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240E9-00DE-E682-4C2D-4028D037B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14306-59B1-36B4-2FAA-407A730CD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4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424A3-4E97-EDAF-60B8-79046D279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43F7A-03FA-AD84-5176-D616E6F65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317DE-B796-A1E4-8D7E-C463032E4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03464-D08A-1495-8C93-47CF3E3A8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05D3C-5C35-A67E-52A5-49E89D795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46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DAD3-1B1F-C3CF-C5E1-8E4BC56BF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C0E17-C666-60AD-4194-ED679901FD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50949-4E12-C0B2-6B5A-E1CD13476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7D4A4-5452-B4D7-D1B9-F8CF37503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570DB-368C-96B1-3823-4B148EED7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E585A-7DDF-028A-FE40-E603846DA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915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A39AC-931B-9279-5AE0-37C86F44A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707AB-E04C-9ABF-6228-74577D96C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AFA2E-FFA3-D1F6-AD38-9BC76FE581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D66FBE-50C4-E0B7-1322-256C3EEBB5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040D2F-791E-2DBF-9976-96B996220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EB84F-5FAA-75C1-53D4-85C0C616C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4EB969-7D28-A3B9-3FD3-E0344C4E2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97E3EE-4B03-C07C-F869-F3E95470A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814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22D2B-BD0E-9D6B-36E8-6F50C1B40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7853E4-8664-8CB5-C1CA-9EA5B4516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50428-46B0-9D59-611E-3EC5E2B28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2B8162-EE28-8168-61EE-1C2B90A7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66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4204E1-11E6-E281-3BB4-979D54D7B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BA70A9-9F39-FDE0-8F0C-299991B0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A996B-0B95-4B1A-32F3-088C35B5C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81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033F9-A3FC-9098-B0FA-B2A2B0DF6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6C410-60C6-5CB6-C407-0DB8538E8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D19D7-423B-0B90-5612-66B5EDFA6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F9DDC8-B933-D96A-F04A-7FBAB922D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94E34B-890F-7C12-2F84-06FECA687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4807B8-9C08-D668-FB6E-8E59EB372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08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4309-3B85-92E2-682A-143B7B2D3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864C40-104C-3641-67D3-C956F69C2D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BD86F1-D5A5-04BE-40FC-0951BEDB91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73846-800A-EA6F-F8D8-03004385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21A5B-C56F-D46D-A4FB-D24C347E2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1FBB71-2CAE-C684-14D5-8015B49D3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6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EDFFD8-0F57-9669-890E-F5971B09A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B2767-6803-4ECA-1A3D-9EB7DBEEB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BABB9-6133-4EE8-DE27-EA21B55FE7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90BA8-E1BF-4C34-95C4-68E92FBF9087}" type="datetimeFigureOut">
              <a:rPr lang="en-US" smtClean="0"/>
              <a:t>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471A41-14E5-EE51-2D04-C66BBB0980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E4CBE-A6BF-500E-6A82-F34D27DAF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121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panorama.ucmerced.edu/news/study-benefits-leisure-go-beyond-moment" TargetMode="External"/><Relationship Id="rId13" Type="http://schemas.openxmlformats.org/officeDocument/2006/relationships/hyperlink" Target="https://zenfulspirit.com/2017/05/24/10-ways-to-relieve-stress-that-are-simpler-than-you-thought/" TargetMode="External"/><Relationship Id="rId3" Type="http://schemas.openxmlformats.org/officeDocument/2006/relationships/hyperlink" Target="https://www.smartcompany.com.au/people-human-resources/professional-development/why-having-a-hobby-can-help-your-career/" TargetMode="External"/><Relationship Id="rId7" Type="http://schemas.openxmlformats.org/officeDocument/2006/relationships/hyperlink" Target="https://www.cnbc.com/2017/08/02/3-science-backed-reasons-having-a-hobby-will-help-your-career.html" TargetMode="External"/><Relationship Id="rId12" Type="http://schemas.openxmlformats.org/officeDocument/2006/relationships/hyperlink" Target="https://www.entrepreneur.com/article/301015#:~:text=One%20of%20the%20biggest%20benefits%20of%20having%20a,to%20make.%20How%20should%20I%20crop%20that%20shot%3F" TargetMode="External"/><Relationship Id="rId2" Type="http://schemas.openxmlformats.org/officeDocument/2006/relationships/hyperlink" Target="https://www.blackenterprise.com/5-ways-hobbies-can-help-career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roquest.com/openview/5d9ea365c771fc82adf4e181de38a6ae/1?pq-origsite=gscholar&amp;amp;cbl=1816610" TargetMode="External"/><Relationship Id="rId11" Type="http://schemas.openxmlformats.org/officeDocument/2006/relationships/hyperlink" Target="https://www.cnbc.com/2016/11/21/4-reasons-why-playing-the-ukulele-like-warren-buffett-could-make-you-more-successful.html" TargetMode="External"/><Relationship Id="rId5" Type="http://schemas.openxmlformats.org/officeDocument/2006/relationships/hyperlink" Target="https://www.ncbi.nlm.nih.gov/pmc/articles/PMC2863117/" TargetMode="External"/><Relationship Id="rId10" Type="http://schemas.openxmlformats.org/officeDocument/2006/relationships/hyperlink" Target="https://www.cnbc.com/2017/03/23/5-habits-that-help-warren-buffett-and-other-leaders-stay-successful.html" TargetMode="External"/><Relationship Id="rId4" Type="http://schemas.openxmlformats.org/officeDocument/2006/relationships/hyperlink" Target="https://www.marieclaire.co.uk/life/hobbies-helping-career-680098" TargetMode="External"/><Relationship Id="rId9" Type="http://schemas.openxmlformats.org/officeDocument/2006/relationships/hyperlink" Target="https://www.ncbi.nlm.nih.gov/pmc/articles/PMC3962100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04545-9140-8620-5826-0C973A928F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4200" b="1">
                <a:effectLst/>
                <a:latin typeface="Consolas" panose="020B0609020204030204" pitchFamily="49" charset="0"/>
              </a:rPr>
              <a:t>How your hobby can help advance your profession</a:t>
            </a:r>
            <a:endParaRPr lang="en-US" sz="4200" b="0">
              <a:effectLst/>
              <a:latin typeface="Consolas" panose="020B060902020403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CC2965-0560-CFA7-01CC-58080B7F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endParaRPr lang="en-US" sz="200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child drawing a rocket on a concrete wall">
            <a:extLst>
              <a:ext uri="{FF2B5EF4-FFF2-40B4-BE49-F238E27FC236}">
                <a16:creationId xmlns:a16="http://schemas.microsoft.com/office/drawing/2014/main" id="{AE95C480-A0C3-853F-7943-22E299DADD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365" b="-1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5920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/>
              <a:t>Nothing is on fire…. So you can go deep and enjoy the journey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Fire and smoke">
            <a:extLst>
              <a:ext uri="{FF2B5EF4-FFF2-40B4-BE49-F238E27FC236}">
                <a16:creationId xmlns:a16="http://schemas.microsoft.com/office/drawing/2014/main" id="{AC68C1B4-6034-8E2E-9C15-25961F1629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95" r="13295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48302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xample-of-going-deep">
            <a:hlinkClick r:id="" action="ppaction://media"/>
            <a:extLst>
              <a:ext uri="{FF2B5EF4-FFF2-40B4-BE49-F238E27FC236}">
                <a16:creationId xmlns:a16="http://schemas.microsoft.com/office/drawing/2014/main" id="{B01D2487-9481-5F15-20A3-2E98AD373FD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00" end="0.9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940" y="643466"/>
            <a:ext cx="990411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45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ourful mailboxes stacked inside a wooden box">
            <a:extLst>
              <a:ext uri="{FF2B5EF4-FFF2-40B4-BE49-F238E27FC236}">
                <a16:creationId xmlns:a16="http://schemas.microsoft.com/office/drawing/2014/main" id="{A8E57957-DC39-9F24-067A-74BD57E6BC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89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Mailbox Money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533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How to choose?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555213-7D7A-DF42-C2C1-8B46D7E1BE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1167621"/>
              </p:ext>
            </p:extLst>
          </p:nvPr>
        </p:nvGraphicFramePr>
        <p:xfrm>
          <a:off x="5155379" y="1065862"/>
          <a:ext cx="5744685" cy="47262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1045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Make it a habit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lvl="1"/>
            <a:r>
              <a:rPr lang="en-US" sz="2000" dirty="0">
                <a:solidFill>
                  <a:schemeClr val="bg1"/>
                </a:solidFill>
              </a:rPr>
              <a:t>Schedule some time…. With others…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Show off a bit….  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So you miss it when you don’t do it.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33" name="Straight Connector 1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Yellow pin on a calendar">
            <a:extLst>
              <a:ext uri="{FF2B5EF4-FFF2-40B4-BE49-F238E27FC236}">
                <a16:creationId xmlns:a16="http://schemas.microsoft.com/office/drawing/2014/main" id="{DED95F52-A29E-73EB-9C77-68B5EB40A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1544873"/>
            <a:ext cx="5666547" cy="376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9089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rk tools on a red background">
            <a:extLst>
              <a:ext uri="{FF2B5EF4-FFF2-40B4-BE49-F238E27FC236}">
                <a16:creationId xmlns:a16="http://schemas.microsoft.com/office/drawing/2014/main" id="{82FD57B9-B06C-53F2-BBBC-7CD7E4ED72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617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Examples of people and their hobbies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562856" cy="3207258"/>
          </a:xfrm>
        </p:spPr>
        <p:txBody>
          <a:bodyPr anchor="t">
            <a:normAutofit/>
          </a:bodyPr>
          <a:lstStyle/>
          <a:p>
            <a:pPr lvl="1"/>
            <a:r>
              <a:rPr lang="en-US" sz="1700" dirty="0"/>
              <a:t>Buffet and his </a:t>
            </a:r>
            <a:r>
              <a:rPr lang="en-US" sz="1700" dirty="0" err="1"/>
              <a:t>ukileli</a:t>
            </a:r>
            <a:endParaRPr lang="en-US" sz="1700" dirty="0"/>
          </a:p>
          <a:p>
            <a:pPr lvl="1"/>
            <a:r>
              <a:rPr lang="en-US" sz="1700" dirty="0"/>
              <a:t>Gates reads….. A lot</a:t>
            </a:r>
          </a:p>
          <a:p>
            <a:pPr lvl="1"/>
            <a:r>
              <a:rPr lang="en-US" sz="1700" dirty="0"/>
              <a:t>Mariah Carey collect butterfly stuff</a:t>
            </a:r>
          </a:p>
          <a:p>
            <a:pPr lvl="1"/>
            <a:r>
              <a:rPr lang="en-US" sz="1700" dirty="0"/>
              <a:t>Elon Musk plays First Person Shooters</a:t>
            </a:r>
          </a:p>
          <a:p>
            <a:pPr lvl="1"/>
            <a:r>
              <a:rPr lang="en-US" sz="1700" dirty="0"/>
              <a:t>Barack Obama loves playing pickup basketball games</a:t>
            </a:r>
          </a:p>
          <a:p>
            <a:pPr lvl="1"/>
            <a:r>
              <a:rPr lang="en-US" sz="1700" dirty="0"/>
              <a:t>Mike Tyson breeds racing pigeons</a:t>
            </a:r>
          </a:p>
          <a:p>
            <a:pPr lvl="1"/>
            <a:r>
              <a:rPr lang="en-US" sz="1700" dirty="0"/>
              <a:t>George W. Bush paints</a:t>
            </a:r>
          </a:p>
          <a:p>
            <a:pPr lvl="1"/>
            <a:r>
              <a:rPr lang="en-US" sz="1700" dirty="0"/>
              <a:t>Julia Roberts treasure hunts with metal detectors on the beach</a:t>
            </a:r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489678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 descr="Close up of an engineer examining circuit board on digital tablet">
            <a:extLst>
              <a:ext uri="{FF2B5EF4-FFF2-40B4-BE49-F238E27FC236}">
                <a16:creationId xmlns:a16="http://schemas.microsoft.com/office/drawing/2014/main" id="{C7151F21-463B-FA47-EE39-28392BB9A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12" r="14797" b="479"/>
          <a:stretch/>
        </p:blipFill>
        <p:spPr>
          <a:xfrm>
            <a:off x="2562726" y="1"/>
            <a:ext cx="9629274" cy="6857999"/>
          </a:xfrm>
          <a:prstGeom prst="rect">
            <a:avLst/>
          </a:prstGeom>
        </p:spPr>
      </p:pic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42006"/>
            <a:ext cx="3879232" cy="22481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We can do that?</a:t>
            </a:r>
          </a:p>
        </p:txBody>
      </p:sp>
    </p:spTree>
    <p:extLst>
      <p:ext uri="{BB962C8B-B14F-4D97-AF65-F5344CB8AC3E}">
        <p14:creationId xmlns:p14="http://schemas.microsoft.com/office/powerpoint/2010/main" val="3015332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425EE8-5F03-ED1E-9843-F545DFC62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Video Links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53A377C3-7824-5EEF-53CB-966FD4F67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</a:rPr>
              <a:t>EasyMusicLesson</a:t>
            </a:r>
            <a:r>
              <a:rPr lang="en-US" sz="2000" dirty="0">
                <a:solidFill>
                  <a:srgbClr val="FFFFFF"/>
                </a:solidFill>
              </a:rPr>
              <a:t>: https://youtu.be/yPC3qv8haq4</a:t>
            </a:r>
          </a:p>
          <a:p>
            <a:r>
              <a:rPr lang="en-US" sz="2000" dirty="0">
                <a:solidFill>
                  <a:srgbClr val="FFFFFF"/>
                </a:solidFill>
              </a:rPr>
              <a:t>Jeff Reid and Dave Pollack: https://www.youtube.com/watch?v=D1BNIyoAXs0</a:t>
            </a:r>
          </a:p>
        </p:txBody>
      </p:sp>
    </p:spTree>
    <p:extLst>
      <p:ext uri="{BB962C8B-B14F-4D97-AF65-F5344CB8AC3E}">
        <p14:creationId xmlns:p14="http://schemas.microsoft.com/office/powerpoint/2010/main" val="42061901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0E530B-18E5-2221-D557-967F25D68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Reference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E205B-1E63-EA75-8FBE-6966C9D53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2"/>
              </a:rPr>
              <a:t>https://www.blackenterprise.com/5-ways-hobbies-can-help-career/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3"/>
              </a:rPr>
              <a:t>https://www.smartcompany.com.au/people-human-resources/professional-development/why-having-a-hobby-can-help-your-career/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4"/>
              </a:rPr>
              <a:t>https://www.marieclaire.co.uk/life/hobbies-helping-career-680098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5"/>
              </a:rPr>
              <a:t>https://www.ncbi.nlm.nih.gov/pmc/articles/PMC2863117/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6"/>
              </a:rPr>
              <a:t>https://www.proquest.com/openview/5d9ea365c771fc82adf4e181de38a6ae/1?pq-origsite=gscholar&amp;amp;cbl=1816610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7"/>
              </a:rPr>
              <a:t>https://www.cnbc.com/2017/08/02/3-science-backed-reasons-having-a-hobby-will-help-your-career.html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8"/>
              </a:rPr>
              <a:t>http://panorama.ucmerced.edu/news/study-benefits-leisure-go-beyond-moment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9"/>
              </a:rPr>
              <a:t>https://www.ncbi.nlm.nih.gov/pmc/articles/PMC3962100/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10"/>
              </a:rPr>
              <a:t>https://www.cnbc.com/2017/03/23/5-habits-that-help-warren-buffett-and-other-leaders-stay-successful.html</a:t>
            </a:r>
            <a:r>
              <a:rPr lang="de-DE" sz="1300" b="0" i="0" dirty="0">
                <a:solidFill>
                  <a:srgbClr val="FFFFFF"/>
                </a:solidFill>
                <a:effectLst/>
                <a:latin typeface="-apple-system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11"/>
              </a:rPr>
              <a:t>https://www.cnbc.com/2016/11/21/4-reasons-why-playing-the-ukulele-like-warren-buffett-could-make-you-more-successful.html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11"/>
              </a:rPr>
              <a:t>https://www.cnbc.com/2016/11/21/4-reasons-why-playing-the-ukulele-like-warren-buffett-could-make-you-more-successful.html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12"/>
              </a:rPr>
              <a:t>https://www.entrepreneur.com/article/301015#:~:text=One%20of%20the%20biggest%20benefits%20of%20having%20a,to%20make.%20How%20should%20I%20crop%20that%20shot%3F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sz="1300" b="0" i="0" u="none" strike="noStrike" dirty="0">
                <a:solidFill>
                  <a:srgbClr val="FFFFFF"/>
                </a:solidFill>
                <a:effectLst/>
                <a:latin typeface="-apple-system"/>
                <a:hlinkClick r:id="rId13"/>
              </a:rPr>
              <a:t>https://zenfulspirit.com/2017/05/24/10-ways-to-relieve-stress-that-are-simpler-than-you-thought/</a:t>
            </a:r>
            <a:endParaRPr lang="de-DE" sz="1300" b="0" i="0" dirty="0">
              <a:solidFill>
                <a:srgbClr val="FFFFF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438376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3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5600">
                <a:solidFill>
                  <a:schemeClr val="bg1"/>
                </a:solidFill>
              </a:rPr>
              <a:t>Get in the zone to forget your day-to-day worries.</a:t>
            </a:r>
          </a:p>
        </p:txBody>
      </p:sp>
      <p:cxnSp>
        <p:nvCxnSpPr>
          <p:cNvPr id="49" name="Straight Connector 3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pPr lvl="1"/>
            <a:r>
              <a:rPr lang="en-US" sz="2000" dirty="0">
                <a:solidFill>
                  <a:schemeClr val="bg1"/>
                </a:solidFill>
              </a:rPr>
              <a:t>Bills, 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chores, 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work,  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that creepy person that keeps stealing your lunch…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Watch less TV!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485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828463-1B46-BD97-CBD4-070E58B06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2246"/>
            <a:ext cx="6437700" cy="26119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B6AEB-D962-CB0D-B3EF-2FF17EFC9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3719618"/>
            <a:ext cx="4167376" cy="11555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Sorta need to understand me and how I was inspired to write this talk.</a:t>
            </a:r>
          </a:p>
        </p:txBody>
      </p:sp>
    </p:spTree>
    <p:extLst>
      <p:ext uri="{BB962C8B-B14F-4D97-AF65-F5344CB8AC3E}">
        <p14:creationId xmlns:p14="http://schemas.microsoft.com/office/powerpoint/2010/main" val="1913552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and with red strings">
            <a:extLst>
              <a:ext uri="{FF2B5EF4-FFF2-40B4-BE49-F238E27FC236}">
                <a16:creationId xmlns:a16="http://schemas.microsoft.com/office/drawing/2014/main" id="{2B675370-0078-D9F0-46C9-BADA226ED3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61" r="12075" b="-1"/>
          <a:stretch/>
        </p:blipFill>
        <p:spPr>
          <a:xfrm>
            <a:off x="4808765" y="10"/>
            <a:ext cx="7383236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6EA23B6-4B44-4D76-87BA-D81CE35ED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EEEAE0B-25B7-437B-B834-B70A93541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65125"/>
            <a:ext cx="6179700" cy="1325563"/>
          </a:xfrm>
        </p:spPr>
        <p:txBody>
          <a:bodyPr>
            <a:normAutofit/>
          </a:bodyPr>
          <a:lstStyle/>
          <a:p>
            <a:r>
              <a:rPr lang="en-US" sz="3700"/>
              <a:t>How does underwater basket weaving help my profession…..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3" y="2475769"/>
            <a:ext cx="4907825" cy="3597149"/>
          </a:xfrm>
        </p:spPr>
        <p:txBody>
          <a:bodyPr>
            <a:normAutofit/>
          </a:bodyPr>
          <a:lstStyle/>
          <a:p>
            <a:r>
              <a:rPr lang="en-US" sz="2400" dirty="0"/>
              <a:t>How long can you hold your breath?</a:t>
            </a:r>
          </a:p>
          <a:p>
            <a:r>
              <a:rPr lang="en-US" sz="2400" dirty="0"/>
              <a:t>How much and what kind of planning might you need to do?</a:t>
            </a:r>
          </a:p>
          <a:p>
            <a:r>
              <a:rPr lang="en-US" sz="2400" dirty="0"/>
              <a:t>Do you even need a pool?</a:t>
            </a:r>
          </a:p>
          <a:p>
            <a:r>
              <a:rPr lang="en-US" sz="2400" dirty="0"/>
              <a:t>What materials are going to be needed?</a:t>
            </a:r>
          </a:p>
          <a:p>
            <a:r>
              <a:rPr lang="en-US" sz="2400" dirty="0"/>
              <a:t>What is the basket going to look like?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25723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4" descr="Web of wires connecting pins">
            <a:extLst>
              <a:ext uri="{FF2B5EF4-FFF2-40B4-BE49-F238E27FC236}">
                <a16:creationId xmlns:a16="http://schemas.microsoft.com/office/drawing/2014/main" id="{24EFDE38-130D-B769-DA09-BC404EEBFC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15" r="23289" b="6276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48" name="Rectangle 4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68198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Expand your network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93E9E753-7A99-D699-6A11-F7B60A7FA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4548636" cy="3207258"/>
          </a:xfrm>
        </p:spPr>
        <p:txBody>
          <a:bodyPr anchor="t">
            <a:normAutofit/>
          </a:bodyPr>
          <a:lstStyle/>
          <a:p>
            <a:pPr>
              <a:buFontTx/>
              <a:buChar char="-"/>
            </a:pPr>
            <a:r>
              <a:rPr lang="en-US" sz="1800" dirty="0"/>
              <a:t>How many people to you interact with outside of work?</a:t>
            </a:r>
          </a:p>
          <a:p>
            <a:pPr>
              <a:buFontTx/>
              <a:buChar char="-"/>
            </a:pPr>
            <a:r>
              <a:rPr lang="en-US" sz="1800" dirty="0"/>
              <a:t>How do you meet new people?</a:t>
            </a:r>
          </a:p>
          <a:p>
            <a:pPr>
              <a:buFontTx/>
              <a:buChar char="-"/>
            </a:pPr>
            <a:r>
              <a:rPr lang="en-US" sz="1800" dirty="0"/>
              <a:t>What is unique about yourself?</a:t>
            </a:r>
          </a:p>
        </p:txBody>
      </p:sp>
    </p:spTree>
    <p:extLst>
      <p:ext uri="{BB962C8B-B14F-4D97-AF65-F5344CB8AC3E}">
        <p14:creationId xmlns:p14="http://schemas.microsoft.com/office/powerpoint/2010/main" val="2253597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 up image of a hand touching flowers">
            <a:extLst>
              <a:ext uri="{FF2B5EF4-FFF2-40B4-BE49-F238E27FC236}">
                <a16:creationId xmlns:a16="http://schemas.microsoft.com/office/drawing/2014/main" id="{93C9FF04-699E-D5CF-42BF-F7F3C8E853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617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Relieve some stress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lvl="1"/>
            <a:r>
              <a:rPr lang="en-US" sz="1800" dirty="0"/>
              <a:t>Exercise</a:t>
            </a:r>
          </a:p>
          <a:p>
            <a:pPr lvl="1"/>
            <a:r>
              <a:rPr lang="en-US" sz="1800" dirty="0"/>
              <a:t>Gardening</a:t>
            </a:r>
          </a:p>
          <a:p>
            <a:pPr lvl="1"/>
            <a:r>
              <a:rPr lang="en-US" sz="1800" dirty="0"/>
              <a:t>Golfing</a:t>
            </a:r>
          </a:p>
          <a:p>
            <a:pPr lvl="1"/>
            <a:r>
              <a:rPr lang="en-US" sz="1800" dirty="0"/>
              <a:t>Puzzles</a:t>
            </a:r>
          </a:p>
          <a:p>
            <a:pPr lvl="1"/>
            <a:r>
              <a:rPr lang="en-US" sz="1800" dirty="0"/>
              <a:t>Go for a walk</a:t>
            </a:r>
          </a:p>
          <a:p>
            <a:pPr lvl="1"/>
            <a:endParaRPr lang="en-US" sz="1800" dirty="0"/>
          </a:p>
          <a:p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9016951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Orange and blue flowery patterns">
            <a:extLst>
              <a:ext uri="{FF2B5EF4-FFF2-40B4-BE49-F238E27FC236}">
                <a16:creationId xmlns:a16="http://schemas.microsoft.com/office/drawing/2014/main" id="{F368003A-34BC-157B-2162-3425C9A795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7759" b="1724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22255725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Better job satisfaction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1800" dirty="0"/>
              <a:t>There will be bad days</a:t>
            </a:r>
          </a:p>
          <a:p>
            <a:r>
              <a:rPr lang="en-US" sz="1800" dirty="0"/>
              <a:t>Things will happen that are beyond you control</a:t>
            </a:r>
          </a:p>
          <a:p>
            <a:r>
              <a:rPr lang="en-US" sz="1800" dirty="0"/>
              <a:t>There is light at the end of that tunnel.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E5457E1F-4792-3CE1-0EC2-86D356C977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43" r="11024" b="2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4550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Mountains by the sea">
            <a:extLst>
              <a:ext uri="{FF2B5EF4-FFF2-40B4-BE49-F238E27FC236}">
                <a16:creationId xmlns:a16="http://schemas.microsoft.com/office/drawing/2014/main" id="{152EE155-1753-3DC2-D615-22B224A04C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64" r="4875"/>
          <a:stretch/>
        </p:blipFill>
        <p:spPr>
          <a:xfrm>
            <a:off x="5182104" y="10"/>
            <a:ext cx="7009896" cy="6857990"/>
          </a:xfrm>
          <a:custGeom>
            <a:avLst/>
            <a:gdLst/>
            <a:ahLst/>
            <a:cxnLst/>
            <a:rect l="l" t="t" r="r" b="b"/>
            <a:pathLst>
              <a:path w="7009896" h="6858000">
                <a:moveTo>
                  <a:pt x="0" y="0"/>
                </a:moveTo>
                <a:lnTo>
                  <a:pt x="7009896" y="0"/>
                </a:lnTo>
                <a:lnTo>
                  <a:pt x="7009896" y="6858000"/>
                </a:lnTo>
                <a:lnTo>
                  <a:pt x="21616" y="6858000"/>
                </a:lnTo>
                <a:lnTo>
                  <a:pt x="129867" y="6647018"/>
                </a:lnTo>
                <a:cubicBezTo>
                  <a:pt x="1043295" y="4758249"/>
                  <a:pt x="1332296" y="2559611"/>
                  <a:pt x="814641" y="380651"/>
                </a:cubicBezTo>
                <a:lnTo>
                  <a:pt x="714685" y="1"/>
                </a:lnTo>
                <a:lnTo>
                  <a:pt x="0" y="1"/>
                </a:lnTo>
                <a:close/>
              </a:path>
            </a:pathLst>
          </a:custGeom>
        </p:spPr>
      </p:pic>
      <p:sp>
        <p:nvSpPr>
          <p:cNvPr id="13" name="Freeform: Shape 8">
            <a:extLst>
              <a:ext uri="{FF2B5EF4-FFF2-40B4-BE49-F238E27FC236}">
                <a16:creationId xmlns:a16="http://schemas.microsoft.com/office/drawing/2014/main" id="{5FDF4720-5445-47BE-89FE-E40D1AE6F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AC8710B4-A815-4082-9E4F-F13A00070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396289"/>
            <a:ext cx="4782458" cy="1325563"/>
          </a:xfrm>
        </p:spPr>
        <p:txBody>
          <a:bodyPr>
            <a:normAutofit/>
          </a:bodyPr>
          <a:lstStyle/>
          <a:p>
            <a:r>
              <a:rPr lang="en-US" dirty="0"/>
              <a:t>Generally Happier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71982"/>
            <a:ext cx="4782458" cy="3181684"/>
          </a:xfrm>
        </p:spPr>
        <p:txBody>
          <a:bodyPr anchor="t">
            <a:normAutofit/>
          </a:bodyPr>
          <a:lstStyle/>
          <a:p>
            <a:r>
              <a:rPr lang="en-US" sz="1800" dirty="0"/>
              <a:t>Meeting people with the same interest</a:t>
            </a:r>
          </a:p>
          <a:p>
            <a:r>
              <a:rPr lang="en-US" sz="1800" dirty="0"/>
              <a:t>Centering yourself</a:t>
            </a:r>
          </a:p>
          <a:p>
            <a:r>
              <a:rPr lang="en-US" sz="1800" dirty="0"/>
              <a:t>Letting the complication of life drift away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86144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35D4B3AE-956D-A0B4-FC1B-03A8CEEE72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2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RDD – Resume Driven Design</a:t>
            </a:r>
          </a:p>
        </p:txBody>
      </p:sp>
      <p:sp>
        <p:nvSpPr>
          <p:cNvPr id="36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4809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19316</TotalTime>
  <Words>1368</Words>
  <Application>Microsoft Office PowerPoint</Application>
  <PresentationFormat>Widescreen</PresentationFormat>
  <Paragraphs>173</Paragraphs>
  <Slides>19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-apple-system</vt:lpstr>
      <vt:lpstr>Arial</vt:lpstr>
      <vt:lpstr>Calibri</vt:lpstr>
      <vt:lpstr>Calibri Light</vt:lpstr>
      <vt:lpstr>Cambria</vt:lpstr>
      <vt:lpstr>Consolas</vt:lpstr>
      <vt:lpstr>Söhne</vt:lpstr>
      <vt:lpstr>Office Theme</vt:lpstr>
      <vt:lpstr>How your hobby can help advance your profession</vt:lpstr>
      <vt:lpstr>Who am I?</vt:lpstr>
      <vt:lpstr>How does underwater basket weaving help my profession…..</vt:lpstr>
      <vt:lpstr>Expand your network</vt:lpstr>
      <vt:lpstr>Relieve some stress</vt:lpstr>
      <vt:lpstr>Creativity</vt:lpstr>
      <vt:lpstr>Better job satisfaction</vt:lpstr>
      <vt:lpstr>Generally Happier</vt:lpstr>
      <vt:lpstr>RDD – Resume Driven Design</vt:lpstr>
      <vt:lpstr>Nothing is on fire…. So you can go deep and enjoy the journey</vt:lpstr>
      <vt:lpstr>PowerPoint Presentation</vt:lpstr>
      <vt:lpstr>Mailbox Money</vt:lpstr>
      <vt:lpstr>How to choose?</vt:lpstr>
      <vt:lpstr>Make it a habit</vt:lpstr>
      <vt:lpstr>Examples of people and their hobbies</vt:lpstr>
      <vt:lpstr>We can do that?</vt:lpstr>
      <vt:lpstr>Video Links</vt:lpstr>
      <vt:lpstr>Reference links</vt:lpstr>
      <vt:lpstr>Get in the zone to forget your day-to-day worries.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your hobby can help advance your profession</dc:title>
  <dc:creator>Harold Pulcher</dc:creator>
  <cp:lastModifiedBy>Harold Pulcher</cp:lastModifiedBy>
  <cp:revision>7</cp:revision>
  <dcterms:created xsi:type="dcterms:W3CDTF">2022-07-11T02:00:47Z</dcterms:created>
  <dcterms:modified xsi:type="dcterms:W3CDTF">2023-02-11T05:09:14Z</dcterms:modified>
</cp:coreProperties>
</file>

<file path=docProps/thumbnail.jpeg>
</file>